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12"/>
  </p:notesMasterIdLst>
  <p:handoutMasterIdLst>
    <p:handoutMasterId r:id="rId13"/>
  </p:handoutMasterIdLst>
  <p:sldIdLst>
    <p:sldId id="265" r:id="rId5"/>
    <p:sldId id="266" r:id="rId6"/>
    <p:sldId id="269" r:id="rId7"/>
    <p:sldId id="270" r:id="rId8"/>
    <p:sldId id="272" r:id="rId9"/>
    <p:sldId id="273" r:id="rId10"/>
    <p:sldId id="268"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BEED38-FF6A-5D20-DF26-A19327920D10}" name="Ruediger, Sara" initials="SR" userId="S::ruedis@bds.state.mo.us::e042f483-28f8-4a6e-b506-dead279171f5" providerId="AD"/>
  <p188:author id="{496AD4B0-6D42-CAE7-C632-6023CB01E345}" name="Jodeen Maness" initials="JM" userId="Jodeen Manes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3399"/>
    <a:srgbClr val="FFFFFF"/>
    <a:srgbClr val="0083A9"/>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90" d="100"/>
          <a:sy n="90" d="100"/>
        </p:scale>
        <p:origin x="581" y="53"/>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5B3549-48AF-4A47-A563-37BCF58341FB}" type="datetimeFigureOut">
              <a:rPr lang="en-US" smtClean="0"/>
              <a:t>1/12/2026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6766F-B39D-42FD-ACBC-1002D130679C}" type="slidenum">
              <a:rPr lang="en-US" smtClean="0"/>
              <a:t>‹#›</a:t>
            </a:fld>
            <a:endParaRPr lang="en-US" dirty="0"/>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CF8AA-71CD-48AE-96C2-778BE54C3BBB}" type="datetimeFigureOut">
              <a:rPr lang="en-US" smtClean="0"/>
              <a:t>1/12/2026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4A2F3-949C-4DF8-B8FE-27C48E8E5C0D}" type="slidenum">
              <a:rPr lang="en-US" smtClean="0"/>
              <a:t>‹#›</a:t>
            </a:fld>
            <a:endParaRPr lang="en-US" dirty="0"/>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Good afternoon and thank you for joining us today for the Missouri First Steps Annual Performance Report presentation for the ECSAC..</a:t>
            </a:r>
            <a:endParaRPr lang="en-US" dirty="0"/>
          </a:p>
        </p:txBody>
      </p:sp>
    </p:spTree>
    <p:extLst>
      <p:ext uri="{BB962C8B-B14F-4D97-AF65-F5344CB8AC3E}">
        <p14:creationId xmlns:p14="http://schemas.microsoft.com/office/powerpoint/2010/main" val="261448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87220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dirty="0"/>
              <a:t>Please refer to the handout that was posted online as part of the January ECSAC meeting materials.</a:t>
            </a: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153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slide is reviewed, pull up summary chart to share </a:t>
            </a:r>
            <a:r>
              <a:rPr lang="en-US"/>
              <a:t>on screen.</a:t>
            </a:r>
            <a:endParaRPr lang="en-US" dirty="0"/>
          </a:p>
        </p:txBody>
      </p:sp>
    </p:spTree>
    <p:extLst>
      <p:ext uri="{BB962C8B-B14F-4D97-AF65-F5344CB8AC3E}">
        <p14:creationId xmlns:p14="http://schemas.microsoft.com/office/powerpoint/2010/main" val="128429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ECSAC must certify each year that the Council will either submit their own annual report to the USDOE or use the state’s SPP/APR in lieu of submitting their own report.</a:t>
            </a:r>
          </a:p>
          <a:p>
            <a:endParaRPr lang="en-US" dirty="0"/>
          </a:p>
        </p:txBody>
      </p:sp>
    </p:spTree>
    <p:extLst>
      <p:ext uri="{BB962C8B-B14F-4D97-AF65-F5344CB8AC3E}">
        <p14:creationId xmlns:p14="http://schemas.microsoft.com/office/powerpoint/2010/main" val="49109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4289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a:t>Insert picture here from H:/Powerpoint_Templates/PPT Photos for Title Slide. Click on photo icon in this box to begin.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a:t>Click to enter Title</a:t>
            </a:r>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dirty="0"/>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a:t>Use to insert video files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a:t>Insert Section Title Here</a:t>
            </a:r>
          </a:p>
        </p:txBody>
      </p:sp>
    </p:spTree>
    <p:extLst>
      <p:ext uri="{BB962C8B-B14F-4D97-AF65-F5344CB8AC3E}">
        <p14:creationId xmlns:p14="http://schemas.microsoft.com/office/powerpoint/2010/main" val="1292944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a:t>Names</a:t>
            </a:r>
          </a:p>
          <a:p>
            <a:r>
              <a:rPr lang="en-US" dirty="0"/>
              <a:t>Section</a:t>
            </a:r>
          </a:p>
          <a:p>
            <a:r>
              <a:rPr lang="en-US" dirty="0"/>
              <a:t>Phone number &amp; Email address</a:t>
            </a:r>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a:t>Contact</a:t>
            </a:r>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a:t>Click to enter Title</a:t>
            </a:r>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a:t>Contact Us</a:t>
            </a:r>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a:t>Use a table for multiple names, titles, email addresses and phone numbers</a:t>
            </a:r>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a:t>Click to enter Title</a:t>
            </a:r>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a:t>Click to enter Title</a:t>
            </a:r>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a:t>Click to enter Title</a:t>
            </a:r>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3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dirty="0"/>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dirty="0"/>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hf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dirty="0"/>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1E8CA4-59D1-57D9-B10D-56F1D98E41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1818915"/>
            <a:ext cx="3657600" cy="22619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3" name="Text Placeholder 2">
            <a:extLst>
              <a:ext uri="{FF2B5EF4-FFF2-40B4-BE49-F238E27FC236}">
                <a16:creationId xmlns:a16="http://schemas.microsoft.com/office/drawing/2014/main" id="{ED03F260-440A-AE82-93E8-FD55FA1F52E7}"/>
              </a:ext>
            </a:extLst>
          </p:cNvPr>
          <p:cNvSpPr>
            <a:spLocks noGrp="1"/>
          </p:cNvSpPr>
          <p:nvPr>
            <p:ph type="body" sz="quarter" idx="11"/>
          </p:nvPr>
        </p:nvSpPr>
        <p:spPr>
          <a:xfrm>
            <a:off x="4276725" y="2571750"/>
            <a:ext cx="4629150" cy="914400"/>
          </a:xfrm>
        </p:spPr>
        <p:txBody>
          <a:bodyPr/>
          <a:lstStyle/>
          <a:p>
            <a:r>
              <a:rPr lang="en-US" dirty="0"/>
              <a:t>Martha Wilkerson</a:t>
            </a:r>
          </a:p>
          <a:p>
            <a:r>
              <a:rPr lang="en-US" dirty="0"/>
              <a:t>Compliance Program Specialist</a:t>
            </a:r>
          </a:p>
        </p:txBody>
      </p:sp>
      <p:sp>
        <p:nvSpPr>
          <p:cNvPr id="7" name="Title 6"/>
          <p:cNvSpPr>
            <a:spLocks noGrp="1"/>
          </p:cNvSpPr>
          <p:nvPr>
            <p:ph type="title"/>
          </p:nvPr>
        </p:nvSpPr>
        <p:spPr>
          <a:xfrm>
            <a:off x="4114800" y="161812"/>
            <a:ext cx="5029200" cy="1952738"/>
          </a:xfrm>
        </p:spPr>
        <p:txBody>
          <a:bodyPr anchor="ctr">
            <a:noAutofit/>
          </a:bodyPr>
          <a:lstStyle/>
          <a:p>
            <a:pPr>
              <a:lnSpc>
                <a:spcPct val="90000"/>
              </a:lnSpc>
            </a:pPr>
            <a:r>
              <a:rPr lang="en-US" sz="2200" b="1" dirty="0"/>
              <a:t>Missouri First Steps</a:t>
            </a:r>
            <a:br>
              <a:rPr lang="en-US" sz="2200" b="1" dirty="0"/>
            </a:br>
            <a:r>
              <a:rPr lang="en-US" sz="2200" b="1" dirty="0"/>
              <a:t>Early Intervention Presentation </a:t>
            </a:r>
            <a:br>
              <a:rPr lang="en-US" sz="2200" b="1" dirty="0"/>
            </a:br>
            <a:r>
              <a:rPr lang="en-US" sz="2200" b="1" dirty="0"/>
              <a:t>for the</a:t>
            </a:r>
            <a:br>
              <a:rPr lang="en-US" sz="2400" b="1" dirty="0"/>
            </a:br>
            <a:r>
              <a:rPr lang="en-US" sz="2200" b="1" dirty="0"/>
              <a:t>Early Childhood State Advisory Council</a:t>
            </a:r>
          </a:p>
        </p:txBody>
      </p:sp>
      <p:sp>
        <p:nvSpPr>
          <p:cNvPr id="10" name="Text Placeholder 9"/>
          <p:cNvSpPr>
            <a:spLocks noGrp="1"/>
          </p:cNvSpPr>
          <p:nvPr>
            <p:ph type="body" sz="quarter" idx="13"/>
          </p:nvPr>
        </p:nvSpPr>
        <p:spPr>
          <a:xfrm>
            <a:off x="4114800" y="4248150"/>
            <a:ext cx="5029200" cy="457200"/>
          </a:xfrm>
        </p:spPr>
        <p:txBody>
          <a:bodyPr>
            <a:noAutofit/>
          </a:bodyPr>
          <a:lstStyle/>
          <a:p>
            <a:r>
              <a:rPr lang="en-US" sz="2000" b="1" dirty="0">
                <a:solidFill>
                  <a:schemeClr val="tx1"/>
                </a:solidFill>
              </a:rPr>
              <a:t>January 14, 2025</a:t>
            </a:r>
          </a:p>
        </p:txBody>
      </p:sp>
      <p:sp>
        <p:nvSpPr>
          <p:cNvPr id="2" name="Slide Number Placeholder 1" hidden="1"/>
          <p:cNvSpPr>
            <a:spLocks noGrp="1"/>
          </p:cNvSpPr>
          <p:nvPr>
            <p:ph type="sldNum" sz="quarter" idx="4294967295"/>
          </p:nvPr>
        </p:nvSpPr>
        <p:spPr>
          <a:xfrm>
            <a:off x="8382000" y="4781550"/>
            <a:ext cx="762000" cy="274638"/>
          </a:xfrm>
          <a:prstGeom prst="rect">
            <a:avLst/>
          </a:prstGeom>
        </p:spPr>
        <p:txBody>
          <a:bodyPr/>
          <a:lstStyle/>
          <a:p>
            <a:pPr>
              <a:spcAft>
                <a:spcPts val="600"/>
              </a:spcAft>
            </a:pPr>
            <a:fld id="{3B745311-16E5-4BEF-BFE6-36758A3427EB}" type="slidenum">
              <a:rPr lang="en-US" smtClean="0"/>
              <a:pPr>
                <a:spcAft>
                  <a:spcPts val="600"/>
                </a:spcAft>
              </a:pPr>
              <a:t>1</a:t>
            </a:fld>
            <a:endParaRPr lang="en-US" dirty="0"/>
          </a:p>
        </p:txBody>
      </p:sp>
    </p:spTree>
    <p:extLst>
      <p:ext uri="{BB962C8B-B14F-4D97-AF65-F5344CB8AC3E}">
        <p14:creationId xmlns:p14="http://schemas.microsoft.com/office/powerpoint/2010/main" val="1273501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b="1" dirty="0"/>
              <a:t>Agenda</a:t>
            </a:r>
          </a:p>
        </p:txBody>
      </p:sp>
      <p:sp>
        <p:nvSpPr>
          <p:cNvPr id="8" name="Content Placeholder 7"/>
          <p:cNvSpPr>
            <a:spLocks noGrp="1"/>
          </p:cNvSpPr>
          <p:nvPr>
            <p:ph sz="quarter" idx="11"/>
          </p:nvPr>
        </p:nvSpPr>
        <p:spPr>
          <a:xfrm>
            <a:off x="152400" y="819150"/>
            <a:ext cx="8839200" cy="4127500"/>
          </a:xfrm>
        </p:spPr>
        <p:txBody>
          <a:bodyPr>
            <a:normAutofit/>
          </a:bodyPr>
          <a:lstStyle/>
          <a:p>
            <a:r>
              <a:rPr lang="en-US" dirty="0"/>
              <a:t>Presentation Purpose </a:t>
            </a:r>
          </a:p>
          <a:p>
            <a:pPr lvl="1"/>
            <a:r>
              <a:rPr lang="en-US" sz="2800" dirty="0"/>
              <a:t>Overview for Stakeholders</a:t>
            </a:r>
          </a:p>
          <a:p>
            <a:pPr lvl="1"/>
            <a:r>
              <a:rPr lang="en-US" sz="2800" dirty="0"/>
              <a:t>Review of State Performance Plan/Annual Performance Report (SPP/APR) </a:t>
            </a:r>
          </a:p>
          <a:p>
            <a:pPr lvl="1"/>
            <a:r>
              <a:rPr lang="en-US" sz="2800" dirty="0"/>
              <a:t>Interagency Coordinating Council Motion</a:t>
            </a:r>
          </a:p>
          <a:p>
            <a:pPr lvl="1"/>
            <a:r>
              <a:rPr lang="en-US" sz="2800" dirty="0"/>
              <a:t>Missouri First Steps Annual Determination Status</a:t>
            </a:r>
          </a:p>
          <a:p>
            <a:r>
              <a:rPr lang="en-US" dirty="0"/>
              <a:t>Conclusion</a:t>
            </a:r>
          </a:p>
        </p:txBody>
      </p:sp>
      <p:sp>
        <p:nvSpPr>
          <p:cNvPr id="2" name="Slide Number Placeholder 1"/>
          <p:cNvSpPr>
            <a:spLocks noGrp="1"/>
          </p:cNvSpPr>
          <p:nvPr>
            <p:ph type="title" idx="4294967295"/>
          </p:nvPr>
        </p:nvSpPr>
        <p:spPr>
          <a:xfrm>
            <a:off x="8534400" y="196850"/>
            <a:ext cx="4572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94155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359179-3870-B421-85FF-944A6A1F7DB8}"/>
              </a:ext>
            </a:extLst>
          </p:cNvPr>
          <p:cNvSpPr>
            <a:spLocks noGrp="1"/>
          </p:cNvSpPr>
          <p:nvPr>
            <p:ph type="sldNum" sz="quarter" idx="4"/>
          </p:nvPr>
        </p:nvSpPr>
        <p:spPr/>
        <p:txBody>
          <a:bodyPr/>
          <a:lstStyle/>
          <a:p>
            <a:fld id="{3B745311-16E5-4BEF-BFE6-36758A3427EB}" type="slidenum">
              <a:rPr lang="en-US" smtClean="0"/>
              <a:pPr/>
              <a:t>3</a:t>
            </a:fld>
            <a:endParaRPr lang="en-US" dirty="0"/>
          </a:p>
        </p:txBody>
      </p:sp>
      <p:sp>
        <p:nvSpPr>
          <p:cNvPr id="3" name="Content Placeholder 2">
            <a:extLst>
              <a:ext uri="{FF2B5EF4-FFF2-40B4-BE49-F238E27FC236}">
                <a16:creationId xmlns:a16="http://schemas.microsoft.com/office/drawing/2014/main" id="{811AC34E-5DF4-AD1D-801F-674DCEB26AC7}"/>
              </a:ext>
            </a:extLst>
          </p:cNvPr>
          <p:cNvSpPr>
            <a:spLocks noGrp="1"/>
          </p:cNvSpPr>
          <p:nvPr>
            <p:ph sz="quarter" idx="11"/>
          </p:nvPr>
        </p:nvSpPr>
        <p:spPr>
          <a:xfrm>
            <a:off x="152400" y="742950"/>
            <a:ext cx="8839200" cy="4363744"/>
          </a:xfrm>
        </p:spPr>
        <p:txBody>
          <a:bodyPr>
            <a:normAutofit/>
          </a:bodyPr>
          <a:lstStyle/>
          <a:p>
            <a:r>
              <a:rPr lang="en-US" sz="2400" dirty="0"/>
              <a:t>The SPP/APR is a report that evaluates the state’s efforts to implement the requirements and purposes of Part C of the Individuals with Disabilities Education Act (IDEA). States report their performance on results and compliance indicators.</a:t>
            </a:r>
          </a:p>
          <a:p>
            <a:pPr marL="112712" indent="0">
              <a:buNone/>
            </a:pPr>
            <a:endParaRPr lang="en-US" sz="2400" dirty="0"/>
          </a:p>
          <a:p>
            <a:r>
              <a:rPr lang="en-US" sz="2400" dirty="0"/>
              <a:t>The report is due to the U.S. Department of Education (USDOE) by February 2, 2026.</a:t>
            </a:r>
          </a:p>
          <a:p>
            <a:pPr marL="112712" indent="0">
              <a:buNone/>
            </a:pPr>
            <a:endParaRPr lang="en-US" sz="2400" dirty="0"/>
          </a:p>
          <a:p>
            <a:pPr marL="112712" indent="0">
              <a:buNone/>
            </a:pPr>
            <a:endParaRPr lang="en-US" dirty="0"/>
          </a:p>
          <a:p>
            <a:endParaRPr lang="en-US" dirty="0"/>
          </a:p>
          <a:p>
            <a:pPr lvl="2"/>
            <a:endParaRPr lang="en-US" sz="2400" dirty="0"/>
          </a:p>
          <a:p>
            <a:pPr lvl="1"/>
            <a:endParaRPr lang="en-US" sz="2400" dirty="0"/>
          </a:p>
        </p:txBody>
      </p:sp>
      <p:sp>
        <p:nvSpPr>
          <p:cNvPr id="4" name="Text Placeholder 3">
            <a:extLst>
              <a:ext uri="{FF2B5EF4-FFF2-40B4-BE49-F238E27FC236}">
                <a16:creationId xmlns:a16="http://schemas.microsoft.com/office/drawing/2014/main" id="{F5AF345C-8DEF-B5ED-C12F-F5641345E584}"/>
              </a:ext>
            </a:extLst>
          </p:cNvPr>
          <p:cNvSpPr>
            <a:spLocks noGrp="1"/>
          </p:cNvSpPr>
          <p:nvPr>
            <p:ph type="body" sz="quarter" idx="10"/>
          </p:nvPr>
        </p:nvSpPr>
        <p:spPr/>
        <p:txBody>
          <a:bodyPr/>
          <a:lstStyle/>
          <a:p>
            <a:r>
              <a:rPr lang="en-US" b="1" dirty="0"/>
              <a:t>SPP/APR Overview</a:t>
            </a:r>
          </a:p>
        </p:txBody>
      </p:sp>
    </p:spTree>
    <p:extLst>
      <p:ext uri="{BB962C8B-B14F-4D97-AF65-F5344CB8AC3E}">
        <p14:creationId xmlns:p14="http://schemas.microsoft.com/office/powerpoint/2010/main" val="380513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8DB708-A4D9-8C91-8D31-5504B05B2073}"/>
              </a:ext>
            </a:extLst>
          </p:cNvPr>
          <p:cNvSpPr>
            <a:spLocks noGrp="1"/>
          </p:cNvSpPr>
          <p:nvPr>
            <p:ph type="sldNum" sz="quarter" idx="4"/>
          </p:nvPr>
        </p:nvSpPr>
        <p:spPr/>
        <p:txBody>
          <a:bodyPr/>
          <a:lstStyle/>
          <a:p>
            <a:fld id="{3B745311-16E5-4BEF-BFE6-36758A3427EB}" type="slidenum">
              <a:rPr lang="en-US" smtClean="0"/>
              <a:pPr/>
              <a:t>4</a:t>
            </a:fld>
            <a:endParaRPr lang="en-US" dirty="0"/>
          </a:p>
        </p:txBody>
      </p:sp>
      <p:sp>
        <p:nvSpPr>
          <p:cNvPr id="3" name="Content Placeholder 2">
            <a:extLst>
              <a:ext uri="{FF2B5EF4-FFF2-40B4-BE49-F238E27FC236}">
                <a16:creationId xmlns:a16="http://schemas.microsoft.com/office/drawing/2014/main" id="{E272121A-FF44-F3B9-2654-FD091B697E76}"/>
              </a:ext>
            </a:extLst>
          </p:cNvPr>
          <p:cNvSpPr>
            <a:spLocks noGrp="1"/>
          </p:cNvSpPr>
          <p:nvPr>
            <p:ph sz="quarter" idx="11"/>
          </p:nvPr>
        </p:nvSpPr>
        <p:spPr>
          <a:xfrm>
            <a:off x="152400" y="895350"/>
            <a:ext cx="8839200" cy="3810000"/>
          </a:xfrm>
        </p:spPr>
        <p:txBody>
          <a:bodyPr>
            <a:normAutofit/>
          </a:bodyPr>
          <a:lstStyle/>
          <a:p>
            <a:r>
              <a:rPr lang="en-US" dirty="0"/>
              <a:t>Indicators include:</a:t>
            </a:r>
          </a:p>
          <a:p>
            <a:pPr lvl="1"/>
            <a:r>
              <a:rPr lang="en-US" dirty="0"/>
              <a:t>Baseline Data</a:t>
            </a:r>
          </a:p>
          <a:p>
            <a:pPr lvl="1"/>
            <a:r>
              <a:rPr lang="en-US" dirty="0"/>
              <a:t>Measurable and Rigorous Targets for 12 Indicators</a:t>
            </a:r>
          </a:p>
          <a:p>
            <a:pPr lvl="1"/>
            <a:r>
              <a:rPr lang="en-US" dirty="0"/>
              <a:t>Improvement Activities</a:t>
            </a:r>
          </a:p>
          <a:p>
            <a:endParaRPr lang="en-US" dirty="0"/>
          </a:p>
          <a:p>
            <a:pPr marL="112712" indent="0">
              <a:buNone/>
            </a:pPr>
            <a:endParaRPr lang="en-US" dirty="0"/>
          </a:p>
        </p:txBody>
      </p:sp>
      <p:sp>
        <p:nvSpPr>
          <p:cNvPr id="4" name="Text Placeholder 3">
            <a:extLst>
              <a:ext uri="{FF2B5EF4-FFF2-40B4-BE49-F238E27FC236}">
                <a16:creationId xmlns:a16="http://schemas.microsoft.com/office/drawing/2014/main" id="{5FB26963-F67B-36F6-928F-0DB624A1FE3A}"/>
              </a:ext>
            </a:extLst>
          </p:cNvPr>
          <p:cNvSpPr>
            <a:spLocks noGrp="1"/>
          </p:cNvSpPr>
          <p:nvPr>
            <p:ph type="body" sz="quarter" idx="10"/>
          </p:nvPr>
        </p:nvSpPr>
        <p:spPr/>
        <p:txBody>
          <a:bodyPr/>
          <a:lstStyle/>
          <a:p>
            <a:r>
              <a:rPr lang="en-US" dirty="0"/>
              <a:t>Overview of FFY2024 SPP/APR	</a:t>
            </a:r>
          </a:p>
        </p:txBody>
      </p:sp>
    </p:spTree>
    <p:extLst>
      <p:ext uri="{BB962C8B-B14F-4D97-AF65-F5344CB8AC3E}">
        <p14:creationId xmlns:p14="http://schemas.microsoft.com/office/powerpoint/2010/main" val="538758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33F325-D772-8894-0049-5C81908D1618}"/>
              </a:ext>
            </a:extLst>
          </p:cNvPr>
          <p:cNvSpPr>
            <a:spLocks noGrp="1"/>
          </p:cNvSpPr>
          <p:nvPr>
            <p:ph type="sldNum" sz="quarter" idx="4"/>
          </p:nvPr>
        </p:nvSpPr>
        <p:spPr/>
        <p:txBody>
          <a:bodyPr/>
          <a:lstStyle/>
          <a:p>
            <a:fld id="{3B745311-16E5-4BEF-BFE6-36758A3427EB}" type="slidenum">
              <a:rPr lang="en-US" smtClean="0"/>
              <a:pPr/>
              <a:t>5</a:t>
            </a:fld>
            <a:endParaRPr lang="en-US" dirty="0"/>
          </a:p>
        </p:txBody>
      </p:sp>
      <p:sp>
        <p:nvSpPr>
          <p:cNvPr id="3" name="Content Placeholder 2">
            <a:extLst>
              <a:ext uri="{FF2B5EF4-FFF2-40B4-BE49-F238E27FC236}">
                <a16:creationId xmlns:a16="http://schemas.microsoft.com/office/drawing/2014/main" id="{45367459-A10A-925B-DAD2-2831112EF6C5}"/>
              </a:ext>
            </a:extLst>
          </p:cNvPr>
          <p:cNvSpPr>
            <a:spLocks noGrp="1"/>
          </p:cNvSpPr>
          <p:nvPr>
            <p:ph sz="quarter" idx="11"/>
          </p:nvPr>
        </p:nvSpPr>
        <p:spPr>
          <a:xfrm>
            <a:off x="152400" y="895350"/>
            <a:ext cx="8915400" cy="3810000"/>
          </a:xfrm>
        </p:spPr>
        <p:txBody>
          <a:bodyPr>
            <a:normAutofit fontScale="62500" lnSpcReduction="20000"/>
          </a:bodyPr>
          <a:lstStyle/>
          <a:p>
            <a:pPr marL="0" indent="0">
              <a:buNone/>
            </a:pPr>
            <a:r>
              <a:rPr lang="en-US" dirty="0">
                <a:ea typeface="Arial" panose="020B0604020202020204" pitchFamily="34" charset="0"/>
              </a:rPr>
              <a:t>Under IDEA Section 641(e)(1)(D) and 34 CFR § 303.604(c), the Interagency Coordinating Council (ICC or Council) of each jurisdiction that receives funds under Part C of the IDEA must prepare and submit to the Secretary of the USDOE and</a:t>
            </a:r>
            <a:r>
              <a:rPr lang="en-US" spc="-5" dirty="0">
                <a:ea typeface="Arial" panose="020B0604020202020204" pitchFamily="34" charset="0"/>
              </a:rPr>
              <a:t> </a:t>
            </a:r>
            <a:r>
              <a:rPr lang="en-US" dirty="0">
                <a:ea typeface="Arial" panose="020B0604020202020204" pitchFamily="34" charset="0"/>
              </a:rPr>
              <a:t>the</a:t>
            </a:r>
            <a:r>
              <a:rPr lang="en-US" spc="-5" dirty="0">
                <a:ea typeface="Arial" panose="020B0604020202020204" pitchFamily="34" charset="0"/>
              </a:rPr>
              <a:t> </a:t>
            </a:r>
            <a:r>
              <a:rPr lang="en-US" dirty="0">
                <a:ea typeface="Arial" panose="020B0604020202020204" pitchFamily="34" charset="0"/>
              </a:rPr>
              <a:t>Governor of its</a:t>
            </a:r>
            <a:r>
              <a:rPr lang="en-US" spc="-5" dirty="0">
                <a:ea typeface="Arial" panose="020B0604020202020204" pitchFamily="34" charset="0"/>
              </a:rPr>
              <a:t> </a:t>
            </a:r>
            <a:r>
              <a:rPr lang="en-US" dirty="0">
                <a:ea typeface="Arial" panose="020B0604020202020204" pitchFamily="34" charset="0"/>
              </a:rPr>
              <a:t>jurisdiction an annual</a:t>
            </a:r>
            <a:r>
              <a:rPr lang="en-US" spc="-10" dirty="0">
                <a:ea typeface="Arial" panose="020B0604020202020204" pitchFamily="34" charset="0"/>
              </a:rPr>
              <a:t> </a:t>
            </a:r>
            <a:r>
              <a:rPr lang="en-US" dirty="0">
                <a:ea typeface="Arial" panose="020B0604020202020204" pitchFamily="34" charset="0"/>
              </a:rPr>
              <a:t>report on</a:t>
            </a:r>
            <a:r>
              <a:rPr lang="en-US" spc="-5" dirty="0">
                <a:ea typeface="Arial" panose="020B0604020202020204" pitchFamily="34" charset="0"/>
              </a:rPr>
              <a:t> </a:t>
            </a:r>
            <a:r>
              <a:rPr lang="en-US" dirty="0">
                <a:ea typeface="Arial" panose="020B0604020202020204" pitchFamily="34" charset="0"/>
              </a:rPr>
              <a:t>the status</a:t>
            </a:r>
            <a:r>
              <a:rPr lang="en-US" spc="-5" dirty="0">
                <a:ea typeface="Arial" panose="020B0604020202020204" pitchFamily="34" charset="0"/>
              </a:rPr>
              <a:t> </a:t>
            </a:r>
            <a:r>
              <a:rPr lang="en-US" dirty="0">
                <a:ea typeface="Arial" panose="020B0604020202020204" pitchFamily="34" charset="0"/>
              </a:rPr>
              <a:t>of the early intervention programs for infants and toddlers with disabilities and their families operated within the State. </a:t>
            </a:r>
          </a:p>
          <a:p>
            <a:pPr marL="0" indent="0">
              <a:buNone/>
            </a:pPr>
            <a:endParaRPr lang="en-US" dirty="0">
              <a:ea typeface="Arial" panose="020B0604020202020204" pitchFamily="34" charset="0"/>
            </a:endParaRPr>
          </a:p>
          <a:p>
            <a:pPr marL="0" indent="0">
              <a:buNone/>
            </a:pPr>
            <a:r>
              <a:rPr lang="en-US" dirty="0">
                <a:ea typeface="Arial" panose="020B0604020202020204" pitchFamily="34" charset="0"/>
              </a:rPr>
              <a:t>The ECSAC may either:</a:t>
            </a:r>
          </a:p>
          <a:p>
            <a:r>
              <a:rPr lang="en-US" dirty="0">
                <a:ea typeface="Arial" panose="020B0604020202020204" pitchFamily="34" charset="0"/>
              </a:rPr>
              <a:t>(1) prepare and submit its own annual report to the USDOE and the Governor;</a:t>
            </a:r>
            <a:r>
              <a:rPr lang="en-US" spc="-5" dirty="0">
                <a:ea typeface="Arial" panose="020B0604020202020204" pitchFamily="34" charset="0"/>
              </a:rPr>
              <a:t> </a:t>
            </a:r>
            <a:r>
              <a:rPr lang="en-US" dirty="0">
                <a:ea typeface="Arial" panose="020B0604020202020204" pitchFamily="34" charset="0"/>
              </a:rPr>
              <a:t>or,</a:t>
            </a:r>
          </a:p>
          <a:p>
            <a:r>
              <a:rPr lang="en-US" dirty="0">
                <a:ea typeface="Arial" panose="020B0604020202020204" pitchFamily="34" charset="0"/>
              </a:rPr>
              <a:t>(2)</a:t>
            </a:r>
            <a:r>
              <a:rPr lang="en-US" spc="-15" dirty="0">
                <a:ea typeface="Arial" panose="020B0604020202020204" pitchFamily="34" charset="0"/>
              </a:rPr>
              <a:t> </a:t>
            </a:r>
            <a:r>
              <a:rPr lang="en-US" dirty="0">
                <a:ea typeface="Arial" panose="020B0604020202020204" pitchFamily="34" charset="0"/>
              </a:rPr>
              <a:t>provide</a:t>
            </a:r>
            <a:r>
              <a:rPr lang="en-US" spc="-5" dirty="0">
                <a:ea typeface="Arial" panose="020B0604020202020204" pitchFamily="34" charset="0"/>
              </a:rPr>
              <a:t> </a:t>
            </a:r>
            <a:r>
              <a:rPr lang="en-US" dirty="0">
                <a:ea typeface="Arial" panose="020B0604020202020204" pitchFamily="34" charset="0"/>
              </a:rPr>
              <a:t>this</a:t>
            </a:r>
            <a:r>
              <a:rPr lang="en-US" spc="-5" dirty="0">
                <a:ea typeface="Arial" panose="020B0604020202020204" pitchFamily="34" charset="0"/>
              </a:rPr>
              <a:t> </a:t>
            </a:r>
            <a:r>
              <a:rPr lang="en-US" dirty="0">
                <a:ea typeface="Arial" panose="020B0604020202020204" pitchFamily="34" charset="0"/>
              </a:rPr>
              <a:t>certification</a:t>
            </a:r>
            <a:r>
              <a:rPr lang="en-US" spc="-20" dirty="0">
                <a:ea typeface="Arial" panose="020B0604020202020204" pitchFamily="34" charset="0"/>
              </a:rPr>
              <a:t> </a:t>
            </a:r>
            <a:r>
              <a:rPr lang="en-US" dirty="0">
                <a:ea typeface="Arial" panose="020B0604020202020204" pitchFamily="34" charset="0"/>
              </a:rPr>
              <a:t>with</a:t>
            </a:r>
            <a:r>
              <a:rPr lang="en-US" spc="-10" dirty="0">
                <a:ea typeface="Arial" panose="020B0604020202020204" pitchFamily="34" charset="0"/>
              </a:rPr>
              <a:t> </a:t>
            </a:r>
            <a:r>
              <a:rPr lang="en-US" dirty="0">
                <a:ea typeface="Arial" panose="020B0604020202020204" pitchFamily="34" charset="0"/>
              </a:rPr>
              <a:t>the</a:t>
            </a:r>
            <a:r>
              <a:rPr lang="en-US" spc="-20" dirty="0">
                <a:ea typeface="Arial" panose="020B0604020202020204" pitchFamily="34" charset="0"/>
              </a:rPr>
              <a:t> s</a:t>
            </a:r>
            <a:r>
              <a:rPr lang="en-US" dirty="0">
                <a:ea typeface="Arial" panose="020B0604020202020204" pitchFamily="34" charset="0"/>
              </a:rPr>
              <a:t>tate lead agency’s SPP/APR under Part C of the IDEA. This certification (including the SPP/APR) is due no later than February 2, 2026.</a:t>
            </a:r>
          </a:p>
        </p:txBody>
      </p:sp>
      <p:sp>
        <p:nvSpPr>
          <p:cNvPr id="4" name="Text Placeholder 3">
            <a:extLst>
              <a:ext uri="{FF2B5EF4-FFF2-40B4-BE49-F238E27FC236}">
                <a16:creationId xmlns:a16="http://schemas.microsoft.com/office/drawing/2014/main" id="{EE4BDFDE-0936-B42C-9076-EBCF6838E3AD}"/>
              </a:ext>
            </a:extLst>
          </p:cNvPr>
          <p:cNvSpPr>
            <a:spLocks noGrp="1"/>
          </p:cNvSpPr>
          <p:nvPr>
            <p:ph type="body" sz="quarter" idx="10"/>
          </p:nvPr>
        </p:nvSpPr>
        <p:spPr/>
        <p:txBody>
          <a:bodyPr/>
          <a:lstStyle/>
          <a:p>
            <a:r>
              <a:rPr lang="en-US" b="1" dirty="0"/>
              <a:t>Request for Motion</a:t>
            </a:r>
          </a:p>
        </p:txBody>
      </p:sp>
    </p:spTree>
    <p:extLst>
      <p:ext uri="{BB962C8B-B14F-4D97-AF65-F5344CB8AC3E}">
        <p14:creationId xmlns:p14="http://schemas.microsoft.com/office/powerpoint/2010/main" val="293986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E4B9D9-8B87-F1F0-C465-25AB11B82893}"/>
              </a:ext>
            </a:extLst>
          </p:cNvPr>
          <p:cNvSpPr>
            <a:spLocks noGrp="1"/>
          </p:cNvSpPr>
          <p:nvPr>
            <p:ph type="sldNum" sz="quarter" idx="4"/>
          </p:nvPr>
        </p:nvSpPr>
        <p:spPr/>
        <p:txBody>
          <a:bodyPr/>
          <a:lstStyle/>
          <a:p>
            <a:fld id="{3B745311-16E5-4BEF-BFE6-36758A3427EB}" type="slidenum">
              <a:rPr lang="en-US" smtClean="0"/>
              <a:pPr/>
              <a:t>6</a:t>
            </a:fld>
            <a:endParaRPr lang="en-US" dirty="0"/>
          </a:p>
        </p:txBody>
      </p:sp>
      <p:sp>
        <p:nvSpPr>
          <p:cNvPr id="3" name="Content Placeholder 2">
            <a:extLst>
              <a:ext uri="{FF2B5EF4-FFF2-40B4-BE49-F238E27FC236}">
                <a16:creationId xmlns:a16="http://schemas.microsoft.com/office/drawing/2014/main" id="{001EC3E5-A35C-6536-879C-EA9364ED415E}"/>
              </a:ext>
            </a:extLst>
          </p:cNvPr>
          <p:cNvSpPr>
            <a:spLocks noGrp="1"/>
          </p:cNvSpPr>
          <p:nvPr>
            <p:ph sz="quarter" idx="11"/>
          </p:nvPr>
        </p:nvSpPr>
        <p:spPr/>
        <p:txBody>
          <a:bodyPr>
            <a:normAutofit/>
          </a:bodyPr>
          <a:lstStyle/>
          <a:p>
            <a:r>
              <a:rPr lang="en-US" dirty="0"/>
              <a:t>2025 - “Needs Assistance”</a:t>
            </a:r>
          </a:p>
          <a:p>
            <a:r>
              <a:rPr lang="en-US" dirty="0"/>
              <a:t>Based on Indicator 3: Early Childhood Outcomes (ECO) data and Indicator 12: General Supervision correction of noncompliance language</a:t>
            </a:r>
          </a:p>
        </p:txBody>
      </p:sp>
      <p:sp>
        <p:nvSpPr>
          <p:cNvPr id="4" name="Text Placeholder 3">
            <a:extLst>
              <a:ext uri="{FF2B5EF4-FFF2-40B4-BE49-F238E27FC236}">
                <a16:creationId xmlns:a16="http://schemas.microsoft.com/office/drawing/2014/main" id="{7141195C-F046-5DBA-F4FA-C1D644940E9B}"/>
              </a:ext>
            </a:extLst>
          </p:cNvPr>
          <p:cNvSpPr>
            <a:spLocks noGrp="1"/>
          </p:cNvSpPr>
          <p:nvPr>
            <p:ph type="body" sz="quarter" idx="10"/>
          </p:nvPr>
        </p:nvSpPr>
        <p:spPr/>
        <p:txBody>
          <a:bodyPr/>
          <a:lstStyle/>
          <a:p>
            <a:r>
              <a:rPr lang="en-US" b="1" dirty="0"/>
              <a:t>Missouri IDEA Part C Determination</a:t>
            </a:r>
          </a:p>
        </p:txBody>
      </p:sp>
    </p:spTree>
    <p:extLst>
      <p:ext uri="{BB962C8B-B14F-4D97-AF65-F5344CB8AC3E}">
        <p14:creationId xmlns:p14="http://schemas.microsoft.com/office/powerpoint/2010/main" val="25812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title" idx="4294967295"/>
          </p:nvPr>
        </p:nvSpPr>
        <p:spPr>
          <a:xfrm>
            <a:off x="8229600" y="196850"/>
            <a:ext cx="7620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8"/>
          <p:cNvSpPr>
            <a:spLocks noGrp="1"/>
          </p:cNvSpPr>
          <p:nvPr>
            <p:ph type="body" sz="quarter" idx="12"/>
          </p:nvPr>
        </p:nvSpPr>
        <p:spPr>
          <a:xfrm>
            <a:off x="2286000" y="1276350"/>
            <a:ext cx="6356350" cy="1752600"/>
          </a:xfrm>
        </p:spPr>
        <p:txBody>
          <a:bodyPr>
            <a:normAutofit fontScale="77500" lnSpcReduction="20000"/>
          </a:bodyPr>
          <a:lstStyle/>
          <a:p>
            <a:r>
              <a:rPr lang="en-US" sz="2800" dirty="0"/>
              <a:t>Questions or feedback can be sent to:</a:t>
            </a:r>
          </a:p>
          <a:p>
            <a:r>
              <a:rPr lang="en-US" dirty="0"/>
              <a:t>Office of Childhood</a:t>
            </a:r>
          </a:p>
          <a:p>
            <a:r>
              <a:rPr lang="en-US" dirty="0"/>
              <a:t>Early Intervention Section</a:t>
            </a:r>
          </a:p>
          <a:p>
            <a:r>
              <a:rPr lang="en-US" dirty="0"/>
              <a:t>573-522-0045</a:t>
            </a:r>
          </a:p>
          <a:p>
            <a:r>
              <a:rPr lang="en-US" dirty="0"/>
              <a:t>EarlyIntervention@dese.mo.gov</a:t>
            </a:r>
          </a:p>
        </p:txBody>
      </p:sp>
      <p:sp>
        <p:nvSpPr>
          <p:cNvPr id="4" name="Google Shape;311;p23">
            <a:extLst>
              <a:ext uri="{FF2B5EF4-FFF2-40B4-BE49-F238E27FC236}">
                <a16:creationId xmlns:a16="http://schemas.microsoft.com/office/drawing/2014/main" id="{3A2BA8B2-AB3D-D39B-E6C6-854230EE9940}"/>
              </a:ext>
            </a:extLst>
          </p:cNvPr>
          <p:cNvSpPr>
            <a:spLocks noGrp="1"/>
          </p:cNvSpPr>
          <p:nvPr>
            <p:ph type="body" sz="quarter" idx="11"/>
          </p:nvPr>
        </p:nvSpPr>
        <p:spPr>
          <a:xfrm>
            <a:off x="1905000" y="3790951"/>
            <a:ext cx="5105400" cy="1200288"/>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n-US" sz="900" b="0" i="1" dirty="0">
                <a:solidFill>
                  <a:srgbClr val="080808"/>
                </a:solidFill>
                <a:effectLst/>
                <a:latin typeface="Calibri" panose="020F0502020204030204" pitchFamily="34" charset="0"/>
                <a:cs typeface="Calibri" panose="020F0502020204030204" pitchFamily="34" charset="0"/>
              </a:rPr>
              <a:t>The Department of Elementary and Secondary Education does not discriminate on the basis of race, color, religion, sex, sexual orientation, national origin, age, veteran status, mental or physical disability, or any other basis prohibited by statute in its programs and activities. Inquiries related to department programs and to the location of services, activities, and facilities that are accessible by persons with disabilities may be directed to the Jefferson State Office Building, Director of Civil Rights Compliance and MOA Coordinator (Title VI/Title VII/Title IX/504/ADA/ADAAA/Age Act/GINA/USDA Title VI), 7th Floor, 205 Jefferson Street, P.O. Box 480, Jefferson City, MO 65102-0480; telephone number 573-522-1775 or TTY 800-735-2966; fax number 573-522-4883; email civilrights@dese.mo.gov.</a:t>
            </a:r>
            <a:endParaRPr lang="en-US" i="1" dirty="0">
              <a:solidFill>
                <a:srgbClr val="080808"/>
              </a:solidFill>
            </a:endParaRPr>
          </a:p>
        </p:txBody>
      </p:sp>
    </p:spTree>
    <p:extLst>
      <p:ext uri="{BB962C8B-B14F-4D97-AF65-F5344CB8AC3E}">
        <p14:creationId xmlns:p14="http://schemas.microsoft.com/office/powerpoint/2010/main" val="3280685505"/>
      </p:ext>
    </p:extLst>
  </p:cSld>
  <p:clrMapOvr>
    <a:masterClrMapping/>
  </p:clrMapOvr>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C357DACF-7FE3-4DCF-92A3-AB1B53D737CA}"/>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E0DE17CB-F39D-4E94-9C60-77D4BDD88A2B}"/>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4297CBB4-9C4C-46B0-AB8C-E51FCAF1DD43}"/>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6388B95E-133C-410F-B547-9D47BD404D8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2022 PPT Template</Template>
  <TotalTime>2094</TotalTime>
  <Words>600</Words>
  <Application>Microsoft Office PowerPoint</Application>
  <PresentationFormat>On-screen Show (16:9)</PresentationFormat>
  <Paragraphs>49</Paragraphs>
  <Slides>7</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Courier New</vt:lpstr>
      <vt:lpstr>Wingdings</vt:lpstr>
      <vt:lpstr>DESE Title Slides</vt:lpstr>
      <vt:lpstr>DESE Content Slides</vt:lpstr>
      <vt:lpstr>DESE Section Dividers</vt:lpstr>
      <vt:lpstr>DESE Closing Slides</vt:lpstr>
      <vt:lpstr>Missouri First Steps Early Intervention Presentation  for the Early Childhood State Advisory Council</vt:lpstr>
      <vt:lpstr>2</vt:lpstr>
      <vt:lpstr>PowerPoint Presentation</vt:lpstr>
      <vt:lpstr>PowerPoint Presentation</vt:lpstr>
      <vt:lpstr>PowerPoint Presentation</vt:lpstr>
      <vt:lpstr>PowerPoint Presentation</vt:lpstr>
      <vt:lpstr>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Gabrielle</dc:creator>
  <cp:lastModifiedBy>Long, Michael</cp:lastModifiedBy>
  <cp:revision>28</cp:revision>
  <dcterms:created xsi:type="dcterms:W3CDTF">2024-10-16T13:34:03Z</dcterms:created>
  <dcterms:modified xsi:type="dcterms:W3CDTF">2026-01-12T15:40:30Z</dcterms:modified>
</cp:coreProperties>
</file>