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b1269c0b96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b1269c0b96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55aa7dd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b55aa7dd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ba5858363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ba5858363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a5858363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ba5858363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ba61b0a70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ba61b0a7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b5806e3d8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b5806e3d8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5806e3d8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5806e3d8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5806e3d8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b5806e3d8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a58583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a58583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0af9aca5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b0af9aca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aabef3149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aabef314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b19f2dc03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b19f2dc03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mochampionofchildren.com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hyperlink" Target="https://childcareworksmo.org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188" y="860299"/>
            <a:ext cx="3008024" cy="14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1254238" y="2730725"/>
            <a:ext cx="6435900" cy="1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B4F96"/>
                </a:solidFill>
              </a:rPr>
              <a:t>Early Childhood State Advisory Council Update</a:t>
            </a:r>
            <a:br>
              <a:rPr b="1" lang="en" sz="2500">
                <a:solidFill>
                  <a:srgbClr val="3B4F96"/>
                </a:solidFill>
              </a:rPr>
            </a:br>
            <a:endParaRPr b="1" sz="2500">
              <a:solidFill>
                <a:srgbClr val="3B4F9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3B4F96"/>
                </a:solidFill>
              </a:rPr>
              <a:t> January</a:t>
            </a:r>
            <a:r>
              <a:rPr b="1" lang="en" sz="2500">
                <a:solidFill>
                  <a:srgbClr val="3B4F96"/>
                </a:solidFill>
              </a:rPr>
              <a:t> 14, 2026</a:t>
            </a:r>
            <a:endParaRPr b="1" sz="2500">
              <a:solidFill>
                <a:srgbClr val="3B4F96"/>
              </a:solidFill>
            </a:endParaRPr>
          </a:p>
        </p:txBody>
      </p:sp>
      <p:sp>
        <p:nvSpPr>
          <p:cNvPr id="67" name="Google Shape;67;p15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 flipH="1">
            <a:off x="4746300" y="4833675"/>
            <a:ext cx="4397700" cy="309900"/>
          </a:xfrm>
          <a:prstGeom prst="rtTriangle">
            <a:avLst/>
          </a:prstGeom>
          <a:solidFill>
            <a:srgbClr val="FE653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472475" y="833700"/>
            <a:ext cx="74886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C4587"/>
                </a:solidFill>
              </a:rPr>
              <a:t>Wednesday, January 14</a:t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C4587"/>
                </a:solidFill>
              </a:rPr>
              <a:t>House Budget (8:15am)</a:t>
            </a:r>
            <a:endParaRPr b="1" sz="1700">
              <a:solidFill>
                <a:srgbClr val="1C4587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Char char="●"/>
            </a:pPr>
            <a:r>
              <a:rPr lang="en" sz="1700">
                <a:solidFill>
                  <a:srgbClr val="1C4587"/>
                </a:solidFill>
              </a:rPr>
              <a:t>Supplemental (HB 2014) and the FY 2027 Governor’s recommended budget overview</a:t>
            </a:r>
            <a:endParaRPr sz="17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1C4587"/>
                </a:solidFill>
              </a:rPr>
              <a:t>Thursday, January 15</a:t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1C4587"/>
                </a:solidFill>
              </a:rPr>
              <a:t>Senate Budget (8:15am)</a:t>
            </a:r>
            <a:endParaRPr b="1" sz="1700">
              <a:solidFill>
                <a:srgbClr val="1C4587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Char char="●"/>
            </a:pPr>
            <a:r>
              <a:rPr lang="en" sz="1700">
                <a:solidFill>
                  <a:srgbClr val="1C4587"/>
                </a:solidFill>
              </a:rPr>
              <a:t>FY 2027 Governor’s recommended budget overview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4587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214775" y="309900"/>
            <a:ext cx="58704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E6534"/>
                </a:solidFill>
              </a:rPr>
              <a:t>Upcoming Budget Hearings</a:t>
            </a:r>
            <a:endParaRPr b="1" sz="2100">
              <a:solidFill>
                <a:srgbClr val="FE6534"/>
              </a:solidFill>
            </a:endParaRPr>
          </a:p>
        </p:txBody>
      </p:sp>
      <p:sp>
        <p:nvSpPr>
          <p:cNvPr id="165" name="Google Shape;165;p24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/>
        </p:nvSpPr>
        <p:spPr>
          <a:xfrm>
            <a:off x="472475" y="833700"/>
            <a:ext cx="74886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Char char="●"/>
            </a:pPr>
            <a:r>
              <a:rPr b="1" lang="en" sz="2000">
                <a:solidFill>
                  <a:srgbClr val="1C4587"/>
                </a:solidFill>
              </a:rPr>
              <a:t>19 </a:t>
            </a:r>
            <a:r>
              <a:rPr b="1" lang="en" sz="2000">
                <a:solidFill>
                  <a:srgbClr val="1C4587"/>
                </a:solidFill>
              </a:rPr>
              <a:t>communities</a:t>
            </a:r>
            <a:r>
              <a:rPr b="1" lang="en" sz="2000">
                <a:solidFill>
                  <a:srgbClr val="1C4587"/>
                </a:solidFill>
              </a:rPr>
              <a:t> throughout Missouri now on board!</a:t>
            </a:r>
            <a:endParaRPr b="1" sz="2000">
              <a:solidFill>
                <a:srgbClr val="1C458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Char char="●"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https://mochampionofchildren.com</a:t>
            </a:r>
            <a:endParaRPr b="1" sz="20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4587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214775" y="309900"/>
            <a:ext cx="7571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E6534"/>
                </a:solidFill>
              </a:rPr>
              <a:t>Child Care and Early Education Community Planning </a:t>
            </a:r>
            <a:endParaRPr b="1" sz="2100">
              <a:solidFill>
                <a:srgbClr val="FE6534"/>
              </a:solidFill>
            </a:endParaRPr>
          </a:p>
        </p:txBody>
      </p:sp>
      <p:sp>
        <p:nvSpPr>
          <p:cNvPr id="175" name="Google Shape;175;p25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632" y="1672275"/>
            <a:ext cx="5073618" cy="301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214775" y="309900"/>
            <a:ext cx="7571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E6534"/>
                </a:solidFill>
              </a:rPr>
              <a:t>Child Care Works </a:t>
            </a:r>
            <a:endParaRPr b="1" sz="2100">
              <a:solidFill>
                <a:srgbClr val="FE6534"/>
              </a:solidFill>
            </a:endParaRPr>
          </a:p>
        </p:txBody>
      </p:sp>
      <p:sp>
        <p:nvSpPr>
          <p:cNvPr id="185" name="Google Shape;185;p26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487325" y="1108300"/>
            <a:ext cx="47007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Char char="●"/>
            </a:pPr>
            <a:r>
              <a:rPr b="1" lang="en" sz="2000">
                <a:solidFill>
                  <a:srgbClr val="1C4587"/>
                </a:solidFill>
              </a:rPr>
              <a:t>7 </a:t>
            </a:r>
            <a:r>
              <a:rPr b="1" lang="en" sz="2000">
                <a:solidFill>
                  <a:srgbClr val="1C4587"/>
                </a:solidFill>
              </a:rPr>
              <a:t>communities awarded</a:t>
            </a:r>
            <a:r>
              <a:rPr b="1" lang="en" sz="2000">
                <a:solidFill>
                  <a:srgbClr val="1C4587"/>
                </a:solidFill>
              </a:rPr>
              <a:t> 287 seats with the first $2.5M</a:t>
            </a:r>
            <a:endParaRPr b="1" sz="2000">
              <a:solidFill>
                <a:srgbClr val="1C4587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Char char="○"/>
            </a:pPr>
            <a:r>
              <a:rPr b="1" lang="en" sz="2000">
                <a:solidFill>
                  <a:srgbClr val="1C4587"/>
                </a:solidFill>
              </a:rPr>
              <a:t>More slots will likely be awarded after we have better info on utilization</a:t>
            </a:r>
            <a:br>
              <a:rPr b="1" lang="en" sz="2000">
                <a:solidFill>
                  <a:srgbClr val="1C4587"/>
                </a:solidFill>
              </a:rPr>
            </a:br>
            <a:endParaRPr b="1" sz="2000">
              <a:solidFill>
                <a:srgbClr val="1C458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Char char="●"/>
            </a:pPr>
            <a:r>
              <a:rPr b="1" lang="en" sz="2000">
                <a:solidFill>
                  <a:srgbClr val="1C4587"/>
                </a:solidFill>
              </a:rPr>
              <a:t>Currently onboarding employers, providers and families </a:t>
            </a:r>
            <a:br>
              <a:rPr b="1" lang="en" sz="2000">
                <a:solidFill>
                  <a:srgbClr val="1C4587"/>
                </a:solidFill>
              </a:rPr>
            </a:br>
            <a:endParaRPr b="1" sz="2000">
              <a:solidFill>
                <a:srgbClr val="1C4587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Char char="●"/>
            </a:pPr>
            <a:r>
              <a:rPr b="1" lang="en" sz="2000" u="sng">
                <a:solidFill>
                  <a:schemeClr val="hlink"/>
                </a:solidFill>
                <a:hlinkClick r:id="rId4"/>
              </a:rPr>
              <a:t>https://childcareworksmo.org</a:t>
            </a:r>
            <a:r>
              <a:rPr b="1" lang="en" sz="2000">
                <a:solidFill>
                  <a:srgbClr val="1C4587"/>
                </a:solidFill>
              </a:rPr>
              <a:t> </a:t>
            </a:r>
            <a:endParaRPr b="1" sz="2000">
              <a:solidFill>
                <a:srgbClr val="1C4587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4587"/>
              </a:solidFill>
            </a:endParaRPr>
          </a:p>
        </p:txBody>
      </p:sp>
      <p:pic>
        <p:nvPicPr>
          <p:cNvPr id="190" name="Google Shape;190;p26" title="child-care-works-300w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0825" y="1275575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7" title="Ple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477900" y="491425"/>
            <a:ext cx="81882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E6534"/>
                </a:solidFill>
              </a:rPr>
              <a:t>Agenda</a:t>
            </a:r>
            <a:endParaRPr sz="2000">
              <a:solidFill>
                <a:srgbClr val="FE6534"/>
              </a:solidFill>
            </a:endParaRPr>
          </a:p>
        </p:txBody>
      </p:sp>
      <p:sp>
        <p:nvSpPr>
          <p:cNvPr id="76" name="Google Shape;76;p16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643850" y="1057750"/>
            <a:ext cx="7866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2200"/>
              <a:buChar char="●"/>
            </a:pPr>
            <a:r>
              <a:rPr lang="en" sz="2200">
                <a:solidFill>
                  <a:srgbClr val="3B4F96"/>
                </a:solidFill>
              </a:rPr>
              <a:t>Federal Updates </a:t>
            </a:r>
            <a:endParaRPr sz="2200">
              <a:solidFill>
                <a:srgbClr val="3B4F96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2200"/>
              <a:buChar char="●"/>
            </a:pPr>
            <a:r>
              <a:rPr lang="en" sz="2200">
                <a:solidFill>
                  <a:srgbClr val="3B4F96"/>
                </a:solidFill>
              </a:rPr>
              <a:t>State of the State + Budget Update</a:t>
            </a:r>
            <a:endParaRPr sz="2200">
              <a:solidFill>
                <a:srgbClr val="3B4F96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2200"/>
              <a:buChar char="●"/>
            </a:pPr>
            <a:r>
              <a:rPr lang="en" sz="2200">
                <a:solidFill>
                  <a:srgbClr val="3B4F96"/>
                </a:solidFill>
              </a:rPr>
              <a:t>2026 Legislative Session </a:t>
            </a:r>
            <a:endParaRPr sz="2200">
              <a:solidFill>
                <a:srgbClr val="3B4F96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2200"/>
              <a:buChar char="●"/>
            </a:pPr>
            <a:r>
              <a:rPr lang="en" sz="2200">
                <a:solidFill>
                  <a:srgbClr val="3B4F96"/>
                </a:solidFill>
              </a:rPr>
              <a:t>Looking Ahead–Upcoming Hearings</a:t>
            </a:r>
            <a:endParaRPr sz="2200">
              <a:solidFill>
                <a:srgbClr val="3B4F96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2200"/>
              <a:buChar char="●"/>
            </a:pPr>
            <a:r>
              <a:rPr lang="en" sz="2200">
                <a:solidFill>
                  <a:srgbClr val="3B4F96"/>
                </a:solidFill>
              </a:rPr>
              <a:t>Child Care Works Update </a:t>
            </a:r>
            <a:endParaRPr sz="2200">
              <a:solidFill>
                <a:srgbClr val="3B4F9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598526" y="604213"/>
            <a:ext cx="7420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4F96"/>
                </a:solidFill>
              </a:rPr>
              <a:t>Child Care Subsidy Payment Delay</a:t>
            </a:r>
            <a:endParaRPr sz="1800">
              <a:solidFill>
                <a:srgbClr val="3B4F96"/>
              </a:solidFill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17200" y="221050"/>
            <a:ext cx="611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E6534"/>
                </a:solidFill>
              </a:rPr>
              <a:t>Federal Update</a:t>
            </a:r>
            <a:endParaRPr b="1" sz="2000">
              <a:solidFill>
                <a:srgbClr val="FE6534"/>
              </a:solidFill>
            </a:endParaRPr>
          </a:p>
        </p:txBody>
      </p:sp>
      <p:sp>
        <p:nvSpPr>
          <p:cNvPr id="87" name="Google Shape;87;p17"/>
          <p:cNvSpPr/>
          <p:nvPr/>
        </p:nvSpPr>
        <p:spPr>
          <a:xfrm rot="10800000">
            <a:off x="-1325" y="-8100"/>
            <a:ext cx="9151500" cy="3261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27925" y="942625"/>
            <a:ext cx="75402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6534"/>
              </a:buClr>
              <a:buSzPts val="1800"/>
              <a:buChar char="●"/>
            </a:pPr>
            <a:r>
              <a:rPr b="1" lang="en" sz="1800">
                <a:solidFill>
                  <a:srgbClr val="FE6534"/>
                </a:solidFill>
              </a:rPr>
              <a:t>UPDATE - the </a:t>
            </a:r>
            <a:r>
              <a:rPr b="1" lang="en" sz="1800">
                <a:solidFill>
                  <a:srgbClr val="FE6534"/>
                </a:solidFill>
              </a:rPr>
              <a:t>state</a:t>
            </a:r>
            <a:r>
              <a:rPr b="1" lang="en" sz="1800">
                <a:solidFill>
                  <a:srgbClr val="FE6534"/>
                </a:solidFill>
              </a:rPr>
              <a:t> has now received all delayed CCDF funds that Missouri’s Office of Childhood (OOC) requested to pay providers.</a:t>
            </a:r>
            <a:endParaRPr b="1" sz="1800">
              <a:solidFill>
                <a:srgbClr val="FE6534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Earlier this month, the Administration on Children and Families delayed remitting child care subsidy funds to the OOC. Initially, it was announced in the media that all states would have </a:t>
            </a:r>
            <a:r>
              <a:rPr lang="en" sz="1800">
                <a:solidFill>
                  <a:srgbClr val="3B4F96"/>
                </a:solidFill>
              </a:rPr>
              <a:t>their</a:t>
            </a:r>
            <a:r>
              <a:rPr lang="en" sz="1800">
                <a:solidFill>
                  <a:srgbClr val="3B4F96"/>
                </a:solidFill>
              </a:rPr>
              <a:t> CCDF funds frozen due to allegations of fraud. </a:t>
            </a:r>
            <a:r>
              <a:rPr lang="en" sz="1800">
                <a:solidFill>
                  <a:srgbClr val="3B4F96"/>
                </a:solidFill>
              </a:rPr>
              <a:t>The federal government later announced the freeze applied to five states: California, Colorado, Illinois, Minnesota, and New York.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Missouri was among the other </a:t>
            </a:r>
            <a:r>
              <a:rPr lang="en" sz="1800">
                <a:solidFill>
                  <a:srgbClr val="3B4F96"/>
                </a:solidFill>
              </a:rPr>
              <a:t>states required to Defend the Spend and submit additional documentation prior to receiving funds.</a:t>
            </a:r>
            <a:endParaRPr sz="1800">
              <a:solidFill>
                <a:srgbClr val="3B4F96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7875575" y="1387350"/>
            <a:ext cx="10599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B4F96"/>
                </a:solidFill>
              </a:rPr>
              <a:t>Missouri Independent</a:t>
            </a:r>
            <a:endParaRPr sz="1100">
              <a:solidFill>
                <a:srgbClr val="3B4F96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6325" y="168950"/>
            <a:ext cx="1218401" cy="1218401"/>
          </a:xfrm>
          <a:prstGeom prst="rect">
            <a:avLst/>
          </a:prstGeom>
          <a:noFill/>
          <a:ln cap="flat" cmpd="sng" w="28575">
            <a:solidFill>
              <a:srgbClr val="FE653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530087" y="772600"/>
            <a:ext cx="7744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4F96"/>
                </a:solidFill>
              </a:rPr>
              <a:t>Child Care Subsidy Rule Change</a:t>
            </a:r>
            <a:endParaRPr b="1" sz="1800">
              <a:solidFill>
                <a:srgbClr val="3B4F9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4F96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73400" y="366100"/>
            <a:ext cx="6115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E6534"/>
                </a:solidFill>
              </a:rPr>
              <a:t>Federal Update</a:t>
            </a:r>
            <a:endParaRPr b="1" sz="2000">
              <a:solidFill>
                <a:srgbClr val="FE6534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 rot="10800000">
            <a:off x="-1325" y="-8100"/>
            <a:ext cx="9151500" cy="3261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642125" y="1150013"/>
            <a:ext cx="7594500" cy="19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4F96"/>
                </a:solidFill>
              </a:rPr>
              <a:t>US Dept. of Health and Human Services is proposing the following amendments to child care subsidy rules implemented by the Biden administration.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Repeals the requirement to pay providers prospectively.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Repeals the requirement to pay based on a child’s enrollment.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Repeals the federally mandated cap on family co-payments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Repeals the requirement to use some grants or contracts for direct services.</a:t>
            </a:r>
            <a:endParaRPr sz="1800">
              <a:solidFill>
                <a:srgbClr val="3B4F9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4F96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691375" y="3821675"/>
            <a:ext cx="54879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4F96"/>
                </a:solidFill>
              </a:rPr>
              <a:t>Public comment on this rule change is open until Feb. 4. </a:t>
            </a:r>
            <a:endParaRPr sz="1800">
              <a:solidFill>
                <a:srgbClr val="3B4F96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800" y="3530725"/>
            <a:ext cx="1393325" cy="1393350"/>
          </a:xfrm>
          <a:prstGeom prst="rect">
            <a:avLst/>
          </a:prstGeom>
          <a:noFill/>
          <a:ln cap="flat" cmpd="sng" w="28575">
            <a:solidFill>
              <a:srgbClr val="FE653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177425" y="309900"/>
            <a:ext cx="7304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E6534"/>
                </a:solidFill>
              </a:rPr>
              <a:t>ECE Highlights from the SOTS and Governor’s Budget </a:t>
            </a:r>
            <a:endParaRPr b="1" sz="2000">
              <a:solidFill>
                <a:srgbClr val="FE6534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30275" y="1033025"/>
            <a:ext cx="44940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Continued funding for the Child Care Subsidy Program</a:t>
            </a:r>
            <a:br>
              <a:rPr lang="en" sz="1800">
                <a:solidFill>
                  <a:srgbClr val="3B4F96"/>
                </a:solidFill>
              </a:rPr>
            </a:b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Sustained funding for the Missouri Quality Pre-K Program</a:t>
            </a:r>
            <a:endParaRPr sz="1800">
              <a:solidFill>
                <a:srgbClr val="3B4F9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Ongoing support for the Child Care Works program &amp; Child Care and Early Education Community Planning</a:t>
            </a:r>
            <a:br>
              <a:rPr lang="en" sz="1800">
                <a:solidFill>
                  <a:srgbClr val="3B4F96"/>
                </a:solidFill>
              </a:rPr>
            </a:br>
            <a:endParaRPr sz="1800">
              <a:solidFill>
                <a:srgbClr val="3B4F96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9" title="SOT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6950" y="1072277"/>
            <a:ext cx="3773952" cy="2264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5143500" y="3362200"/>
            <a:ext cx="32658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Photo: Missouri Independent/Annelise Hanshaw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535375" y="367650"/>
            <a:ext cx="83994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FE6534"/>
                </a:solidFill>
              </a:rPr>
              <a:t>Dynamics Impacting the 2026 Legislative Session</a:t>
            </a:r>
            <a:endParaRPr sz="1600">
              <a:solidFill>
                <a:srgbClr val="FE6534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564300" y="1274475"/>
            <a:ext cx="8015400" cy="26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2000"/>
              <a:buChar char="●"/>
            </a:pPr>
            <a:r>
              <a:rPr lang="en" sz="1800">
                <a:solidFill>
                  <a:srgbClr val="3B4F96"/>
                </a:solidFill>
              </a:rPr>
              <a:t>Fallout from the Previous Question (PQ) motions used during the 2025 regular session and the September extraordinary session.</a:t>
            </a:r>
            <a:endParaRPr sz="1800">
              <a:solidFill>
                <a:srgbClr val="3B4F96"/>
              </a:solidFill>
            </a:endParaRPr>
          </a:p>
          <a:p>
            <a:pPr indent="-355600" lvl="0" marL="914400" rtl="0" algn="l">
              <a:spcBef>
                <a:spcPts val="1000"/>
              </a:spcBef>
              <a:spcAft>
                <a:spcPts val="0"/>
              </a:spcAft>
              <a:buClr>
                <a:srgbClr val="3B4F96"/>
              </a:buClr>
              <a:buSzPts val="2000"/>
              <a:buChar char="●"/>
            </a:pPr>
            <a:r>
              <a:rPr lang="en" sz="1800">
                <a:solidFill>
                  <a:srgbClr val="3B4F96"/>
                </a:solidFill>
              </a:rPr>
              <a:t>Leadership races and transitions in both the Senate and House</a:t>
            </a:r>
            <a:endParaRPr sz="1800">
              <a:solidFill>
                <a:srgbClr val="3B4F96"/>
              </a:solidFill>
            </a:endParaRPr>
          </a:p>
          <a:p>
            <a:pPr indent="-342900" lvl="0" marL="914400" rtl="0" algn="l">
              <a:spcBef>
                <a:spcPts val="100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State budget is tightening, something few current legislators have experienced.</a:t>
            </a:r>
            <a:endParaRPr sz="1800">
              <a:solidFill>
                <a:srgbClr val="3B4F96"/>
              </a:solidFill>
            </a:endParaRPr>
          </a:p>
          <a:p>
            <a:pPr indent="-342900" lvl="0" marL="914400" rtl="0" algn="l">
              <a:spcBef>
                <a:spcPts val="100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Significant federal cuts to SNAP and Medicaid</a:t>
            </a:r>
            <a:endParaRPr sz="1800">
              <a:solidFill>
                <a:srgbClr val="3B4F96"/>
              </a:solidFill>
            </a:endParaRPr>
          </a:p>
          <a:p>
            <a:pPr indent="-342900" lvl="0" marL="914400" rtl="0" algn="l">
              <a:spcBef>
                <a:spcPts val="1000"/>
              </a:spcBef>
              <a:spcAft>
                <a:spcPts val="100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Strong desire by Republican leadership to eliminate the income tax</a:t>
            </a:r>
            <a:endParaRPr sz="1800">
              <a:solidFill>
                <a:srgbClr val="3B4F96"/>
              </a:solidFill>
            </a:endParaRPr>
          </a:p>
        </p:txBody>
      </p:sp>
      <p:sp>
        <p:nvSpPr>
          <p:cNvPr id="125" name="Google Shape;125;p20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/>
        </p:nvSpPr>
        <p:spPr>
          <a:xfrm>
            <a:off x="132875" y="260225"/>
            <a:ext cx="48072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E6534"/>
                </a:solidFill>
              </a:rPr>
              <a:t>Child Care and Early Education</a:t>
            </a:r>
            <a:endParaRPr b="1" sz="2000">
              <a:solidFill>
                <a:srgbClr val="FE6534"/>
              </a:solidFill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404500" y="643000"/>
            <a:ext cx="84405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Three </a:t>
            </a:r>
            <a:r>
              <a:rPr b="1" lang="en" sz="1800">
                <a:solidFill>
                  <a:srgbClr val="1C4587"/>
                </a:solidFill>
              </a:rPr>
              <a:t>Child Care Tax Credits </a:t>
            </a:r>
            <a:endParaRPr b="1" sz="1800">
              <a:solidFill>
                <a:srgbClr val="1C4587"/>
              </a:solidFill>
            </a:endParaRPr>
          </a:p>
          <a:p>
            <a:pPr indent="-33655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Char char="●"/>
            </a:pPr>
            <a:r>
              <a:rPr lang="en" sz="1600">
                <a:solidFill>
                  <a:srgbClr val="1C4587"/>
                </a:solidFill>
              </a:rPr>
              <a:t>HB 2409 - Rep. Shields</a:t>
            </a:r>
            <a:br>
              <a:rPr lang="en" sz="1700">
                <a:solidFill>
                  <a:srgbClr val="1C4587"/>
                </a:solidFill>
              </a:rPr>
            </a:br>
            <a:endParaRPr sz="17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Allergy Prevention in Child Care</a:t>
            </a:r>
            <a:r>
              <a:rPr lang="en" sz="1800">
                <a:solidFill>
                  <a:srgbClr val="1C4587"/>
                </a:solidFill>
              </a:rPr>
              <a:t> </a:t>
            </a:r>
            <a:endParaRPr sz="18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2249 - Rep. Ealy</a:t>
            </a:r>
            <a:endParaRPr sz="16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2365 - Rep. Schulte</a:t>
            </a:r>
            <a:endParaRPr sz="16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2490 - Rep. Webber</a:t>
            </a:r>
            <a:endParaRPr sz="16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SB 1260 - Sen. Lewis</a:t>
            </a:r>
            <a:br>
              <a:rPr lang="en" sz="1600">
                <a:solidFill>
                  <a:srgbClr val="1C4587"/>
                </a:solidFill>
              </a:rPr>
            </a:br>
            <a:endParaRPr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Safe Sleep in Child Care Facilities</a:t>
            </a:r>
            <a:r>
              <a:rPr lang="en" sz="1800">
                <a:solidFill>
                  <a:srgbClr val="1C4587"/>
                </a:solidFill>
              </a:rPr>
              <a:t> </a:t>
            </a:r>
            <a:endParaRPr sz="18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1819 - Rep. Laubinger</a:t>
            </a:r>
            <a:endParaRPr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Summer Camp Provisions</a:t>
            </a:r>
            <a:r>
              <a:rPr b="1" lang="en" sz="1800">
                <a:solidFill>
                  <a:srgbClr val="1C4587"/>
                </a:solidFill>
              </a:rPr>
              <a:t> </a:t>
            </a:r>
            <a:endParaRPr b="1" sz="18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2190 - Rep. Murphy</a:t>
            </a:r>
            <a:endParaRPr sz="16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2398 - Rep. Schmidt</a:t>
            </a:r>
            <a:endParaRPr sz="1600">
              <a:solidFill>
                <a:srgbClr val="1C4587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C4587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700">
              <a:solidFill>
                <a:srgbClr val="3B4F96"/>
              </a:solidFill>
            </a:endParaRPr>
          </a:p>
        </p:txBody>
      </p:sp>
      <p:sp>
        <p:nvSpPr>
          <p:cNvPr id="135" name="Google Shape;135;p21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132875" y="309900"/>
            <a:ext cx="48072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E6534"/>
                </a:solidFill>
              </a:rPr>
              <a:t>Child Care and Early Education</a:t>
            </a:r>
            <a:endParaRPr b="1" sz="2000">
              <a:solidFill>
                <a:srgbClr val="FE6534"/>
              </a:solidFill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384875" y="782700"/>
            <a:ext cx="74886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C4587"/>
                </a:solidFill>
              </a:rPr>
              <a:t>QR codes containing link to inspection reports at child care facilities</a:t>
            </a:r>
            <a:endParaRPr b="1" sz="18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2506 -  Rep. Matthiesen</a:t>
            </a:r>
            <a:endParaRPr b="1"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1C4587"/>
                </a:solidFill>
              </a:rPr>
              <a:t>Early Education school district in St. Louis Co.</a:t>
            </a:r>
            <a:endParaRPr b="1" sz="18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SB 898 - Sen. McCreery</a:t>
            </a:r>
            <a:endParaRPr sz="16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1C4587"/>
                </a:solidFill>
              </a:rPr>
              <a:t>Allows voters within a county or St. Louis City to approve an Early Childhood Education Fund</a:t>
            </a:r>
            <a:endParaRPr b="1" sz="1800">
              <a:solidFill>
                <a:srgbClr val="1C4587"/>
              </a:solidFill>
            </a:endParaRPr>
          </a:p>
          <a:p>
            <a:pPr indent="-330200" lvl="0" marL="914400" rtl="0" algn="l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600"/>
              <a:buChar char="●"/>
            </a:pPr>
            <a:r>
              <a:rPr lang="en" sz="1600">
                <a:solidFill>
                  <a:srgbClr val="1C4587"/>
                </a:solidFill>
              </a:rPr>
              <a:t>HB 2379 - Rep. Williams</a:t>
            </a:r>
            <a:endParaRPr sz="1600">
              <a:solidFill>
                <a:srgbClr val="1C4587"/>
              </a:solidFill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226800" y="252000"/>
            <a:ext cx="48072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E6534"/>
                </a:solidFill>
              </a:rPr>
              <a:t>Other Issues</a:t>
            </a:r>
            <a:endParaRPr b="1" sz="2000">
              <a:solidFill>
                <a:srgbClr val="FE6534"/>
              </a:solidFill>
            </a:endParaRPr>
          </a:p>
        </p:txBody>
      </p:sp>
      <p:sp>
        <p:nvSpPr>
          <p:cNvPr id="154" name="Google Shape;154;p23"/>
          <p:cNvSpPr/>
          <p:nvPr/>
        </p:nvSpPr>
        <p:spPr>
          <a:xfrm rot="10800000">
            <a:off x="2425" y="0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 flipH="1" rot="10800000">
            <a:off x="0" y="0"/>
            <a:ext cx="4397700" cy="309900"/>
          </a:xfrm>
          <a:prstGeom prst="rtTriangle">
            <a:avLst/>
          </a:prstGeom>
          <a:solidFill>
            <a:srgbClr val="82C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5197" l="0" r="0" t="5197"/>
          <a:stretch/>
        </p:blipFill>
        <p:spPr>
          <a:xfrm>
            <a:off x="8274600" y="4610225"/>
            <a:ext cx="791474" cy="4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/>
          <p:nvPr/>
        </p:nvSpPr>
        <p:spPr>
          <a:xfrm>
            <a:off x="2425" y="4833675"/>
            <a:ext cx="9144000" cy="309900"/>
          </a:xfrm>
          <a:prstGeom prst="rtTriangle">
            <a:avLst/>
          </a:prstGeom>
          <a:solidFill>
            <a:srgbClr val="3B4F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459600" y="724800"/>
            <a:ext cx="7815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4F96"/>
                </a:solidFill>
              </a:rPr>
              <a:t>K-12 Education</a:t>
            </a:r>
            <a:endParaRPr b="1"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Multiple MO Scholars bills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Open Enrollment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Limited computer usage in K-5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Requires schools to provide education to students when suspended or expelled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Parental consent required for significant changes to IEPs</a:t>
            </a:r>
            <a:endParaRPr sz="1800">
              <a:solidFill>
                <a:srgbClr val="3B4F9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B4F96"/>
              </a:buClr>
              <a:buSzPts val="1800"/>
              <a:buChar char="●"/>
            </a:pPr>
            <a:r>
              <a:rPr lang="en" sz="1800">
                <a:solidFill>
                  <a:srgbClr val="3B4F96"/>
                </a:solidFill>
              </a:rPr>
              <a:t>Accountability measures and performance-based funding</a:t>
            </a:r>
            <a:endParaRPr sz="1800">
              <a:solidFill>
                <a:srgbClr val="3B4F9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4F9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B4F9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